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2" r:id="rId2"/>
    <p:sldId id="283" r:id="rId3"/>
    <p:sldId id="257" r:id="rId4"/>
    <p:sldId id="310" r:id="rId5"/>
    <p:sldId id="311" r:id="rId6"/>
    <p:sldId id="286" r:id="rId7"/>
    <p:sldId id="322" r:id="rId8"/>
    <p:sldId id="323" r:id="rId9"/>
    <p:sldId id="312" r:id="rId10"/>
    <p:sldId id="313" r:id="rId11"/>
    <p:sldId id="315" r:id="rId12"/>
    <p:sldId id="316" r:id="rId13"/>
    <p:sldId id="317" r:id="rId14"/>
    <p:sldId id="318" r:id="rId15"/>
    <p:sldId id="319" r:id="rId16"/>
    <p:sldId id="324" r:id="rId17"/>
    <p:sldId id="325" r:id="rId18"/>
    <p:sldId id="326" r:id="rId19"/>
    <p:sldId id="329" r:id="rId20"/>
    <p:sldId id="291" r:id="rId21"/>
    <p:sldId id="308" r:id="rId22"/>
    <p:sldId id="296" r:id="rId23"/>
    <p:sldId id="297" r:id="rId24"/>
    <p:sldId id="298" r:id="rId25"/>
    <p:sldId id="299" r:id="rId26"/>
    <p:sldId id="27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8A61B3A-A1AB-4CCB-AF4E-45C791A804B1}">
          <p14:sldIdLst>
            <p14:sldId id="282"/>
            <p14:sldId id="283"/>
            <p14:sldId id="257"/>
            <p14:sldId id="310"/>
            <p14:sldId id="311"/>
            <p14:sldId id="286"/>
            <p14:sldId id="322"/>
            <p14:sldId id="323"/>
            <p14:sldId id="312"/>
            <p14:sldId id="313"/>
            <p14:sldId id="315"/>
            <p14:sldId id="316"/>
            <p14:sldId id="317"/>
            <p14:sldId id="318"/>
            <p14:sldId id="319"/>
            <p14:sldId id="324"/>
            <p14:sldId id="325"/>
            <p14:sldId id="326"/>
          </p14:sldIdLst>
        </p14:section>
        <p14:section name="Раздел без заголовка" id="{C61088A4-B378-4E23-B990-42551BCB27A7}">
          <p14:sldIdLst>
            <p14:sldId id="329"/>
            <p14:sldId id="291"/>
            <p14:sldId id="308"/>
            <p14:sldId id="296"/>
            <p14:sldId id="297"/>
            <p14:sldId id="298"/>
            <p14:sldId id="299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4" autoAdjust="0"/>
    <p:restoredTop sz="94660"/>
  </p:normalViewPr>
  <p:slideViewPr>
    <p:cSldViewPr>
      <p:cViewPr varScale="1">
        <p:scale>
          <a:sx n="69" d="100"/>
          <a:sy n="69" d="100"/>
        </p:scale>
        <p:origin x="143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80B5-6787-44A2-91A9-0E357A5E0B13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06F9-7BA8-4E28-9611-2BA7327ED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98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80B5-6787-44A2-91A9-0E357A5E0B13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06F9-7BA8-4E28-9611-2BA7327ED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264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80B5-6787-44A2-91A9-0E357A5E0B13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06F9-7BA8-4E28-9611-2BA7327ED4C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5360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80B5-6787-44A2-91A9-0E357A5E0B13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06F9-7BA8-4E28-9611-2BA7327ED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820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80B5-6787-44A2-91A9-0E357A5E0B13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06F9-7BA8-4E28-9611-2BA7327ED4C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5322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80B5-6787-44A2-91A9-0E357A5E0B13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06F9-7BA8-4E28-9611-2BA7327ED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526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80B5-6787-44A2-91A9-0E357A5E0B13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06F9-7BA8-4E28-9611-2BA7327ED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855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80B5-6787-44A2-91A9-0E357A5E0B13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06F9-7BA8-4E28-9611-2BA7327ED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19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80B5-6787-44A2-91A9-0E357A5E0B13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06F9-7BA8-4E28-9611-2BA7327ED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018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80B5-6787-44A2-91A9-0E357A5E0B13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06F9-7BA8-4E28-9611-2BA7327ED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150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80B5-6787-44A2-91A9-0E357A5E0B13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06F9-7BA8-4E28-9611-2BA7327ED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850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80B5-6787-44A2-91A9-0E357A5E0B13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06F9-7BA8-4E28-9611-2BA7327ED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03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80B5-6787-44A2-91A9-0E357A5E0B13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06F9-7BA8-4E28-9611-2BA7327ED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29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80B5-6787-44A2-91A9-0E357A5E0B13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06F9-7BA8-4E28-9611-2BA7327ED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713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80B5-6787-44A2-91A9-0E357A5E0B13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06F9-7BA8-4E28-9611-2BA7327ED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632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80B5-6787-44A2-91A9-0E357A5E0B13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06F9-7BA8-4E28-9611-2BA7327ED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53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B80B5-6787-44A2-91A9-0E357A5E0B13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E7F06F9-7BA8-4E28-9611-2BA7327ED4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70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9" y="620688"/>
            <a:ext cx="8424936" cy="3744416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Детская книга как фактор формирования духовно-нравственных ценностей детей дошкольного возраста</a:t>
            </a:r>
            <a:endParaRPr lang="ru-RU" sz="4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088" y="4941168"/>
            <a:ext cx="3672408" cy="376065"/>
          </a:xfrm>
        </p:spPr>
        <p:txBody>
          <a:bodyPr>
            <a:noAutofit/>
          </a:bodyPr>
          <a:lstStyle/>
          <a:p>
            <a:pPr algn="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Воспитатель МБДОУ детского сада</a:t>
            </a:r>
          </a:p>
          <a:p>
            <a:pPr algn="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«Земляничка» </a:t>
            </a:r>
            <a:r>
              <a:rPr lang="ru-RU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Кочукова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Т.А.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58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57.radikal.ru/i156/1501/4a/cb2599d2ee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62000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71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8066857" cy="1320800"/>
          </a:xfrm>
        </p:spPr>
        <p:txBody>
          <a:bodyPr/>
          <a:lstStyle/>
          <a:p>
            <a:r>
              <a:rPr lang="ru-RU" dirty="0" smtClean="0"/>
              <a:t>Раскрашивание героев сказок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1700808"/>
            <a:ext cx="6840760" cy="5157192"/>
          </a:xfrm>
        </p:spPr>
      </p:pic>
    </p:spTree>
    <p:extLst>
      <p:ext uri="{BB962C8B-B14F-4D97-AF65-F5344CB8AC3E}">
        <p14:creationId xmlns:p14="http://schemas.microsoft.com/office/powerpoint/2010/main" val="391262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7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Рисуем сказку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2824" y="1063106"/>
            <a:ext cx="4701259" cy="5256583"/>
          </a:xfrm>
        </p:spPr>
      </p:pic>
    </p:spTree>
    <p:extLst>
      <p:ext uri="{BB962C8B-B14F-4D97-AF65-F5344CB8AC3E}">
        <p14:creationId xmlns:p14="http://schemas.microsoft.com/office/powerpoint/2010/main" val="13882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7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3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Рассматривание и чтение книг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2" y="2160588"/>
            <a:ext cx="6112122" cy="4697412"/>
          </a:xfrm>
        </p:spPr>
      </p:pic>
    </p:spTree>
    <p:extLst>
      <p:ext uri="{BB962C8B-B14F-4D97-AF65-F5344CB8AC3E}">
        <p14:creationId xmlns:p14="http://schemas.microsoft.com/office/powerpoint/2010/main" val="138460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0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7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97538"/>
            <a:ext cx="7200800" cy="473977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599" y="609600"/>
            <a:ext cx="7706817" cy="1320800"/>
          </a:xfrm>
        </p:spPr>
        <p:txBody>
          <a:bodyPr/>
          <a:lstStyle/>
          <a:p>
            <a:pPr algn="ctr"/>
            <a:r>
              <a:rPr lang="ru-RU" dirty="0" smtClean="0"/>
              <a:t>Любимые герои сказок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09600" y="1124744"/>
            <a:ext cx="7418784" cy="5544616"/>
          </a:xfrm>
        </p:spPr>
        <p:txBody>
          <a:bodyPr/>
          <a:lstStyle/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7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052736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800" dirty="0" smtClean="0">
                <a:solidFill>
                  <a:srgbClr val="282828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	Искусство</a:t>
            </a:r>
            <a:r>
              <a:rPr lang="ru-RU" sz="2800" dirty="0">
                <a:solidFill>
                  <a:srgbClr val="282828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, созданное для детей – это многообразная и обширная часть современной культуры. Литература присутствует в нашей жизни с самого детства, именно с ее помощью закладывается понятие о добре и зле, формируется мировоззрение, идеалы. Даже в дошкольном и младшем школьном возрасте маленькие читатели уже могут оценить динамику стихов или красивых </a:t>
            </a:r>
            <a:r>
              <a:rPr lang="ru-RU" sz="2800" dirty="0" smtClean="0">
                <a:solidFill>
                  <a:srgbClr val="282828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сказок</a:t>
            </a:r>
            <a:endParaRPr lang="ru-RU" sz="2800" dirty="0">
              <a:solidFill>
                <a:srgbClr val="282828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3099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0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Проект «Сочини сказку»</a:t>
            </a:r>
            <a:br>
              <a:rPr lang="ru-RU" dirty="0" smtClean="0"/>
            </a:br>
            <a:r>
              <a:rPr lang="ru-RU" sz="2400" dirty="0" smtClean="0"/>
              <a:t>(работа с родителями)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2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60043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5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0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0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8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4" name="Объект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2952750" cy="2160240"/>
          </a:xfrm>
          <a:prstGeom prst="rect">
            <a:avLst/>
          </a:prstGeom>
        </p:spPr>
      </p:pic>
      <p:pic>
        <p:nvPicPr>
          <p:cNvPr id="5" name="Объект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56992"/>
            <a:ext cx="3419475" cy="24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3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0688" y="188640"/>
            <a:ext cx="8255768" cy="2412268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	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Важной составляющей каждой личности являются нравственные ценности. Именно они определяют, каким будет общество, безопасно ли и приятно будет в нем жить.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598" y="2160590"/>
            <a:ext cx="7562801" cy="3880773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cs typeface="Aharoni" panose="02010803020104030203" pitchFamily="2" charset="-79"/>
              </a:rPr>
              <a:t>	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haroni" panose="02010803020104030203" pitchFamily="2" charset="-79"/>
              </a:rPr>
              <a:t>Нравственное воспитание – одна из сложнейших и актуальных проблем, которая должна решаться сегодня всеми, кто имеет отношение к детям. То, что мы заложим в душу ребенка сейчас, проявится позднее, станет его и нашей жизнью. Мы постоянно говорим о необходимости возрождения в нашем обществе культуры и духовности, это непосредственно связано с развитием и воспитанием дошкольника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2735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764704"/>
            <a:ext cx="7562800" cy="527665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cs typeface="Angsana New" panose="02020603050405020304" pitchFamily="18" charset="-34"/>
              </a:rPr>
              <a:t>Все мы знаем, что маленьких детей привлекают книги разного жанра. Именно они помогают ребёнку пройти длительный путь от наивного участия в изображаемых событиях до более сложных форм эстетического восприятия и усвоения моральных норм и правил: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cs typeface="Angsana New" panose="02020603050405020304" pitchFamily="18" charset="-34"/>
              </a:rPr>
              <a:t>- во - первых, книга приносит истинную радость и удовольствие ребёнку;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cs typeface="Angsana New" panose="02020603050405020304" pitchFamily="18" charset="-34"/>
              </a:rPr>
              <a:t>- во - вторых, художественные произведения (рассказы, стихи, сказки и т.д.) учат детей размышлять, развивают креативность, творческие способности, умение думать самостоятельно, оценивать поступки;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cs typeface="Angsana New" panose="02020603050405020304" pitchFamily="18" charset="-34"/>
              </a:rPr>
              <a:t>- в третьих, образы, созданные писателями, поэтами, народом и художниками - иллюстраторами - прекрасные образцы самобытного творчества и подражания.</a:t>
            </a:r>
          </a:p>
          <a:p>
            <a:pPr algn="just"/>
            <a:endParaRPr lang="ru-RU" dirty="0"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167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920880" cy="1739280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</a:rPr>
              <a:t>Л.Н. Толстой призывал: «Обрати свое сердце к книгам! Какое богатство мудрости и добра рассыпано по книгам всех времен и народов».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2431976"/>
            <a:ext cx="8138864" cy="4021360"/>
          </a:xfrm>
        </p:spPr>
        <p:txBody>
          <a:bodyPr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«</a:t>
            </a:r>
            <a:r>
              <a:rPr lang="ru-RU" sz="2800" dirty="0">
                <a:solidFill>
                  <a:schemeClr val="tx1"/>
                </a:solidFill>
              </a:rPr>
              <a:t>Если с детства у ребенка не воспитать любовь к книге, если чтение не стало его потребностью на всю жизнь - в годы отрочества душа подростка будет пустой, на свет «божий» выползает как будто неизвестно откуда взявше</a:t>
            </a:r>
            <a:r>
              <a:rPr lang="ru-RU" sz="2800" dirty="0"/>
              <a:t>еся </a:t>
            </a:r>
            <a:r>
              <a:rPr lang="ru-RU" sz="2800" dirty="0">
                <a:solidFill>
                  <a:schemeClr val="tx1"/>
                </a:solidFill>
              </a:rPr>
              <a:t>плохое...» считал В.А. Сухомлинский.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70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и задачи: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196752"/>
            <a:ext cx="7804389" cy="4929411"/>
          </a:xfrm>
        </p:spPr>
        <p:txBody>
          <a:bodyPr>
            <a:normAutofit fontScale="25000" lnSpcReduction="20000"/>
          </a:bodyPr>
          <a:lstStyle/>
          <a:p>
            <a:pPr marL="342900" lvl="0" algn="just"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ru-RU" sz="8000" dirty="0" smtClean="0">
                <a:solidFill>
                  <a:schemeClr val="tx1"/>
                </a:solidFill>
              </a:rPr>
              <a:t>Вызвать </a:t>
            </a:r>
            <a:r>
              <a:rPr lang="ru-RU" sz="8000" dirty="0">
                <a:solidFill>
                  <a:schemeClr val="tx1"/>
                </a:solidFill>
              </a:rPr>
              <a:t>у детей интерес к книгам, их рассматриванию (вместе со взрослыми и самостоятельно). </a:t>
            </a:r>
          </a:p>
          <a:p>
            <a:pPr marL="342900" lvl="0" algn="just"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ru-RU" sz="8000" dirty="0">
                <a:solidFill>
                  <a:schemeClr val="tx1"/>
                </a:solidFill>
              </a:rPr>
              <a:t>Расширить представление детей о сказках</a:t>
            </a:r>
            <a:r>
              <a:rPr lang="ru-RU" sz="8000" dirty="0" smtClean="0">
                <a:solidFill>
                  <a:schemeClr val="tx1"/>
                </a:solidFill>
              </a:rPr>
              <a:t>.</a:t>
            </a:r>
            <a:endParaRPr lang="ru-RU" sz="8000" dirty="0">
              <a:solidFill>
                <a:schemeClr val="tx1"/>
              </a:solidFill>
            </a:endParaRPr>
          </a:p>
          <a:p>
            <a:pPr marL="342900" lvl="0" algn="just"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ru-RU" sz="8000" dirty="0" smtClean="0">
                <a:solidFill>
                  <a:schemeClr val="tx1"/>
                </a:solidFill>
              </a:rPr>
              <a:t>Создавать </a:t>
            </a:r>
            <a:r>
              <a:rPr lang="ru-RU" sz="8000" dirty="0">
                <a:solidFill>
                  <a:schemeClr val="tx1"/>
                </a:solidFill>
              </a:rPr>
              <a:t>атмосферу эмоционального комфорта, взаимопонимания и </a:t>
            </a:r>
            <a:r>
              <a:rPr lang="ru-RU" sz="8000" dirty="0" smtClean="0">
                <a:solidFill>
                  <a:schemeClr val="tx1"/>
                </a:solidFill>
              </a:rPr>
              <a:t>поддержки. </a:t>
            </a:r>
          </a:p>
          <a:p>
            <a:pPr marL="342900" lvl="0" algn="just"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ru-RU" sz="8000" dirty="0" smtClean="0">
                <a:solidFill>
                  <a:schemeClr val="tx1"/>
                </a:solidFill>
              </a:rPr>
              <a:t>Прививать </a:t>
            </a:r>
            <a:r>
              <a:rPr lang="ru-RU" sz="8000" dirty="0">
                <a:solidFill>
                  <a:schemeClr val="tx1"/>
                </a:solidFill>
              </a:rPr>
              <a:t>умение прийти на помощь в трудную минуту.  </a:t>
            </a:r>
          </a:p>
          <a:p>
            <a:pPr marL="342900" lvl="0" algn="just"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ru-RU" sz="8000" dirty="0">
                <a:solidFill>
                  <a:schemeClr val="tx1"/>
                </a:solidFill>
              </a:rPr>
              <a:t>Формировать умение пересказывать  сказки.</a:t>
            </a:r>
          </a:p>
          <a:p>
            <a:pPr marL="342900" lvl="0" algn="just"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ru-RU" sz="8000" dirty="0">
                <a:solidFill>
                  <a:schemeClr val="tx1"/>
                </a:solidFill>
              </a:rPr>
              <a:t>Воспитывать умение отличать сказочные ситуации от реальных.</a:t>
            </a:r>
          </a:p>
          <a:p>
            <a:pPr marL="342900" lvl="0" algn="just"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ru-RU" sz="8000" dirty="0">
                <a:solidFill>
                  <a:schemeClr val="tx1"/>
                </a:solidFill>
              </a:rPr>
              <a:t>Обучать детей понимать эмоциональное состояние героев сказок и своё </a:t>
            </a:r>
            <a:r>
              <a:rPr lang="ru-RU" sz="8000" dirty="0" smtClean="0">
                <a:solidFill>
                  <a:schemeClr val="tx1"/>
                </a:solidFill>
              </a:rPr>
              <a:t>собственное.</a:t>
            </a:r>
            <a:endParaRPr lang="ru-RU" sz="8000" dirty="0">
              <a:solidFill>
                <a:schemeClr val="tx1"/>
              </a:solidFill>
            </a:endParaRPr>
          </a:p>
          <a:p>
            <a:pPr marL="342900" lvl="0" algn="just"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ru-RU" sz="8000" dirty="0">
                <a:solidFill>
                  <a:schemeClr val="tx1"/>
                </a:solidFill>
              </a:rPr>
              <a:t>Привлекать детей к воспроизведению образов, используя </a:t>
            </a:r>
            <a:r>
              <a:rPr lang="ru-RU" sz="8000">
                <a:solidFill>
                  <a:schemeClr val="tx1"/>
                </a:solidFill>
              </a:rPr>
              <a:t>различные </a:t>
            </a:r>
            <a:r>
              <a:rPr lang="ru-RU" sz="8000" smtClean="0">
                <a:solidFill>
                  <a:schemeClr val="tx1"/>
                </a:solidFill>
              </a:rPr>
              <a:t>варианты.</a:t>
            </a:r>
            <a:endParaRPr lang="ru-RU" sz="8000" dirty="0">
              <a:solidFill>
                <a:schemeClr val="tx1"/>
              </a:solidFill>
            </a:endParaRPr>
          </a:p>
          <a:p>
            <a:pPr marL="342900" lvl="0" algn="just"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ru-RU" sz="8000" dirty="0">
                <a:solidFill>
                  <a:schemeClr val="tx1"/>
                </a:solidFill>
              </a:rPr>
              <a:t>Приобщать детей к процессу познания добра и зла, честности и справедливости.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346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Выставка детских книг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2" y="1484784"/>
            <a:ext cx="6112122" cy="4557241"/>
          </a:xfrm>
        </p:spPr>
      </p:pic>
    </p:spTree>
    <p:extLst>
      <p:ext uri="{BB962C8B-B14F-4D97-AF65-F5344CB8AC3E}">
        <p14:creationId xmlns:p14="http://schemas.microsoft.com/office/powerpoint/2010/main" val="404666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017.radikal.ru/i419/1501/54/be3b2c636c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8092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78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337</TotalTime>
  <Words>248</Words>
  <Application>Microsoft Office PowerPoint</Application>
  <PresentationFormat>Экран (4:3)</PresentationFormat>
  <Paragraphs>29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Aharoni</vt:lpstr>
      <vt:lpstr>Angsana New</vt:lpstr>
      <vt:lpstr>Arial</vt:lpstr>
      <vt:lpstr>Arial Black</vt:lpstr>
      <vt:lpstr>Times New Roman</vt:lpstr>
      <vt:lpstr>Trebuchet MS</vt:lpstr>
      <vt:lpstr>Wingdings 2</vt:lpstr>
      <vt:lpstr>Wingdings 3</vt:lpstr>
      <vt:lpstr>Аспект</vt:lpstr>
      <vt:lpstr>Детская книга как фактор формирования духовно-нравственных ценностей детей дошкольного возраста</vt:lpstr>
      <vt:lpstr>Презентация PowerPoint</vt:lpstr>
      <vt:lpstr> Важной составляющей каждой личности являются нравственные ценности. Именно они определяют, каким будет общество, безопасно ли и приятно будет в нем жить. </vt:lpstr>
      <vt:lpstr>Презентация PowerPoint</vt:lpstr>
      <vt:lpstr>Л.Н. Толстой призывал: «Обрати свое сердце к книгам! Какое богатство мудрости и добра рассыпано по книгам всех времен и народов».</vt:lpstr>
      <vt:lpstr>Цели и задачи:</vt:lpstr>
      <vt:lpstr>Выставка детских книг</vt:lpstr>
      <vt:lpstr>Презентация PowerPoint</vt:lpstr>
      <vt:lpstr>Презентация PowerPoint</vt:lpstr>
      <vt:lpstr>Презентация PowerPoint</vt:lpstr>
      <vt:lpstr>Раскрашивание героев сказок</vt:lpstr>
      <vt:lpstr>Презентация PowerPoint</vt:lpstr>
      <vt:lpstr>Рисуем сказку</vt:lpstr>
      <vt:lpstr>Презентация PowerPoint</vt:lpstr>
      <vt:lpstr>Презентация PowerPoint</vt:lpstr>
      <vt:lpstr>Рассматривание и чтение книг</vt:lpstr>
      <vt:lpstr>Презентация PowerPoint</vt:lpstr>
      <vt:lpstr>Презентация PowerPoint</vt:lpstr>
      <vt:lpstr>Любимые герои сказок</vt:lpstr>
      <vt:lpstr>Презентация PowerPoint</vt:lpstr>
      <vt:lpstr>Проект «Сочини сказку» (работа с родителями)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нравственных ценностей у дошкольников посредством сказок  как одного из жанров детской литературы.                                    Костенко Е.А                                                                                МА ДОУ ДС №3.                                                                                 ст. Каневская.</dc:title>
  <dc:creator>Админ</dc:creator>
  <cp:lastModifiedBy>Lenovo</cp:lastModifiedBy>
  <cp:revision>27</cp:revision>
  <dcterms:created xsi:type="dcterms:W3CDTF">2017-01-24T17:44:45Z</dcterms:created>
  <dcterms:modified xsi:type="dcterms:W3CDTF">2017-12-06T08:44:00Z</dcterms:modified>
</cp:coreProperties>
</file>